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3"/>
  </p:notesMasterIdLst>
  <p:handoutMasterIdLst>
    <p:handoutMasterId r:id="rId24"/>
  </p:handoutMasterIdLst>
  <p:sldIdLst>
    <p:sldId id="278" r:id="rId2"/>
    <p:sldId id="279" r:id="rId3"/>
    <p:sldId id="280" r:id="rId4"/>
    <p:sldId id="281" r:id="rId5"/>
    <p:sldId id="283" r:id="rId6"/>
    <p:sldId id="284" r:id="rId7"/>
    <p:sldId id="282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</p:sldIdLst>
  <p:sldSz cx="12192000" cy="6858000"/>
  <p:notesSz cx="13716000" cy="2438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ирилл Драч" initials="КД" lastIdx="3" clrIdx="0">
    <p:extLst>
      <p:ext uri="{19B8F6BF-5375-455C-9EA6-DF929625EA0E}">
        <p15:presenceInfo xmlns:p15="http://schemas.microsoft.com/office/powerpoint/2012/main" userId="ae7fbc0f0ecebc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3046" autoAdjust="0"/>
  </p:normalViewPr>
  <p:slideViewPr>
    <p:cSldViewPr snapToGrid="0" snapToObjects="1">
      <p:cViewPr>
        <p:scale>
          <a:sx n="66" d="100"/>
          <a:sy n="66" d="100"/>
        </p:scale>
        <p:origin x="1050" y="171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33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24T12:27:36.407" idx="1">
    <p:pos x="10" y="10"/>
    <p:text>Финансы выполняют две основные функции: распределительную и контрольную. Распределительная функция заключается в первичном и вторичном распределении (перераспределении) чистого дохода. Контрольная функция проявляется
в осуществлении контроля за распределением и использованием финансовых ресурсов.
\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24T12:28:50.915" idx="2">
    <p:pos x="10" y="10"/>
    <p:text>К финансовым учреждениям относятся национальные и коммерческие банки, финансовокредитные учреждения, финансовые небанковские посредники и др.
Финансовая система включает следующие звенья: государственный
и местный бюджеты, фонды социального, имущественного и личного страхования, валютные резервы государства, денежные средства предприятий, организаций, фирм, различные специальные
денежные фонды.</p:text>
    <p:extLst>
      <p:ext uri="{C676402C-5697-4E1C-873F-D02D1690AC5C}">
        <p15:threadingInfo xmlns:p15="http://schemas.microsoft.com/office/powerpoint/2012/main" timeZoneBias="-180"/>
      </p:ext>
    </p:extLst>
  </p:cm>
  <p:cm authorId="1" dt="2023-10-24T18:24:06.218" idx="3">
    <p:pos x="146" y="146"/>
    <p:text>Государственные доходы формируются за счёт: налогов, взимаемых как центральными, так и местными органами власти; неналоговых доходов, складывающихся из доходов от внешнеэкономической деятельности, а также доходов от имущества, находящегося в государственной собственности; доходов целевых бюджетных фондов.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B43649-8DAC-8EAD-79EC-38164EB67F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1CFC8B-2C22-8A28-E4E1-F22ACDA82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AA0D6-3DB1-4639-9734-75B3ACB9066C}" type="datetime1">
              <a:rPr lang="ru-RU" smtClean="0"/>
              <a:t>25.10.2023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18F33F-13D6-8A60-FC43-3046C7D98B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9DD896-3611-B4B0-6FF6-781A1A0AC8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9F09-2159-4EEA-B66C-DBCA6AE929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4530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931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482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85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6500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0856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1115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7853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806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00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46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977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37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888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692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26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013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Изображение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rtlCol="0" anchor="t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7" name="Текст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8" name="Рисунок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8" name="Текст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7" name="Рисунок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9" name="Текст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rtlCol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/>
          </a:p>
        </p:txBody>
      </p:sp>
      <p:sp>
        <p:nvSpPr>
          <p:cNvPr id="26" name="Полилиния: Форма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lnSpc>
                <a:spcPct val="100000"/>
              </a:lnSpc>
              <a:defRPr lang="ru-RU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Изображение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МММ ГГГГ</a:t>
            </a:r>
          </a:p>
        </p:txBody>
      </p:sp>
      <p:sp>
        <p:nvSpPr>
          <p:cNvPr id="36" name="Текст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7" name="Текст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8" name="Текст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9" name="Текст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0" name="Текст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Изображение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3" name="Изображение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7" name="Изображение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9" name="Изображение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ru-RU"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4" name="Рисунок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6" name="Рисунок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0" name="Текст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RU"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5" name="Рисунок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ru-RU" sz="9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1" name="Текст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rtlCol="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lang="ru-RU" sz="15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Изображение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5" name="Изображение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6" name="Изображение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Изображение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21" name="Изображение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Изображение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9" name="Изображение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rtlCol="0" anchor="ctr">
            <a:noAutofit/>
          </a:bodyPr>
          <a:lstStyle>
            <a:lvl1pPr algn="l"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 rtlCol="0">
            <a:noAutofit/>
          </a:bodyPr>
          <a:lstStyle>
            <a:lvl1pPr marL="0" indent="0" algn="l">
              <a:spcBef>
                <a:spcPts val="576"/>
              </a:spcBef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Изображение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1" name="Изображение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5" name="Изображение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7" name="Изображение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8" name="Заголовок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 rtlCol="0">
            <a:noAutofit/>
          </a:bodyPr>
          <a:lstStyle>
            <a:lvl1pPr>
              <a:defRPr lang="ru-RU" sz="1500"/>
            </a:lvl1pPr>
            <a:lvl2pPr>
              <a:defRPr lang="ru-RU" sz="1300"/>
            </a:lvl2pPr>
            <a:lvl3pPr>
              <a:defRPr lang="ru-RU" sz="12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Полилиния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Полилиния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4" name="Изображение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ru-RU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ru-RU" sz="1800"/>
            </a:lvl3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lang="ru-RU" sz="32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 rtlCol="0">
            <a:noAutofit/>
          </a:bodyPr>
          <a:lstStyle>
            <a:lvl1pPr algn="l">
              <a:lnSpc>
                <a:spcPct val="100000"/>
              </a:lnSpc>
              <a:defRPr lang="ru-RU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 rtlCol="0">
            <a:noAutofit/>
          </a:bodyPr>
          <a:lstStyle>
            <a:lvl1pPr marL="0" indent="0">
              <a:buNone/>
              <a:defRPr lang="ru-RU" sz="1500"/>
            </a:lvl1pPr>
            <a:lvl2pPr>
              <a:defRPr lang="ru-RU" sz="1500"/>
            </a:lvl2pPr>
            <a:lvl3pPr>
              <a:defRPr lang="ru-RU" sz="1500"/>
            </a:lvl3pPr>
            <a:lvl4pPr>
              <a:defRPr lang="ru-RU" sz="1500"/>
            </a:lvl4pPr>
            <a:lvl5pPr>
              <a:defRPr lang="ru-RU" sz="15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 userDrawn="1"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олилиния: Фигура 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lvl="0"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lang="ru-RU" sz="44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 rtlCol="0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2400">
                <a:solidFill>
                  <a:schemeClr val="accent6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 rtlCol="0">
            <a:noAutofit/>
          </a:bodyPr>
          <a:lstStyle>
            <a:lvl1pPr>
              <a:defRPr lang="ru-RU" sz="1800"/>
            </a:lvl1pPr>
            <a:lvl2pPr>
              <a:defRPr lang="ru-RU" sz="1600"/>
            </a:lvl2pPr>
            <a:lvl3pPr>
              <a:defRPr lang="ru-RU" sz="1400"/>
            </a:lvl3pPr>
            <a:lvl4pPr>
              <a:defRPr lang="ru-RU" sz="1200"/>
            </a:lvl4pPr>
            <a:lvl5pPr>
              <a:defRPr lang="ru-RU"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rtlCol="0">
            <a:noAutofit/>
          </a:bodyPr>
          <a:lstStyle>
            <a:lvl1pPr algn="l">
              <a:lnSpc>
                <a:spcPct val="100000"/>
              </a:lnSpc>
              <a:defRPr lang="ru-RU"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 rtlCol="0">
            <a:noAutofit/>
          </a:bodyPr>
          <a:lstStyle>
            <a:lvl1pPr marL="0" indent="0">
              <a:buNone/>
              <a:defRPr lang="ru-RU" sz="10000" b="1"/>
            </a:lvl1pPr>
          </a:lstStyle>
          <a:p>
            <a:pPr lvl="0" rtl="0"/>
            <a:r>
              <a:rPr lang="ru-RU"/>
              <a:t>"</a:t>
            </a:r>
          </a:p>
        </p:txBody>
      </p:sp>
      <p:sp>
        <p:nvSpPr>
          <p:cNvPr id="32" name="Изображение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Полилиния: фигура 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3" name="Изображение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9" name="Полилиния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Полилиния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dirty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ru-RU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0" name="Рисунок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5" name="Текст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3" name="Рисунок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1" name="Рисунок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6" name="Рисунок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12" name="Рисунок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1" name="Текст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Название</a:t>
            </a:r>
          </a:p>
        </p:txBody>
      </p:sp>
      <p:sp>
        <p:nvSpPr>
          <p:cNvPr id="29" name="Рисунок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8" name="Текст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13" name="Рисунок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rtlCol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lang="ru-RU"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200" spc="20" baseline="0"/>
            </a:lvl1pPr>
          </a:lstStyle>
          <a:p>
            <a:pPr lvl="0" rtl="0"/>
            <a:r>
              <a:rPr lang="ru-RU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ru-RU"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7020" y="963678"/>
            <a:ext cx="7257607" cy="195566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Государственный бюджет Беларуси  доходы и расходы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/>
              <a:t>Кирюха</a:t>
            </a:r>
            <a:r>
              <a:rPr lang="ru-RU" dirty="0"/>
              <a:t> Драч</a:t>
            </a:r>
            <a:br>
              <a:rPr lang="en-US" dirty="0"/>
            </a:br>
            <a:r>
              <a:rPr lang="ru-RU" dirty="0"/>
              <a:t> </a:t>
            </a:r>
            <a:r>
              <a:rPr lang="en-US" dirty="0"/>
              <a:t>&amp;</a:t>
            </a:r>
            <a:br>
              <a:rPr lang="en-US" dirty="0"/>
            </a:br>
            <a:r>
              <a:rPr lang="ru-RU" dirty="0"/>
              <a:t> Шатохин Данила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9D02A3E2-4BDD-4344-9CCD-3C4357D2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3" y="622852"/>
            <a:ext cx="11964273" cy="57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CF29B84-0722-46C0-AAF9-65EC4CEB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21" y="1172817"/>
            <a:ext cx="11316376" cy="46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B0304ED-CDE3-4F68-A5F4-03B72E84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45" y="154757"/>
            <a:ext cx="9901310" cy="65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D0E2EB4-60D6-407F-B434-24EA525B3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2" y="565899"/>
            <a:ext cx="11734455" cy="57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9CE6E4-E2AC-427C-B00D-430603BD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44" y="1537551"/>
            <a:ext cx="10387088" cy="32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66803A-5889-43E0-9AB1-C8A25F99D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93" y="94294"/>
            <a:ext cx="5734092" cy="65103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7F0606-2A3E-4A7A-B6A2-F45F5C7EA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616" y="0"/>
            <a:ext cx="3411305" cy="68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17EBB-DA4D-473D-8808-6F29DF341E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AB6B17-A6BC-41F6-8B9B-23C0DF86FE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4763A9-EA30-4CA0-B9F7-5EC118EF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31" y="0"/>
            <a:ext cx="7845526" cy="68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990CEC-5A6D-4508-9962-BDBE5CE3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675" y="394145"/>
            <a:ext cx="3848128" cy="7953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1B3E03-252E-4882-A215-3267CFFD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08" y="1292789"/>
            <a:ext cx="3934787" cy="54265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2CD982-AC5D-4FB8-A575-BAD72D66F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686" y="1625965"/>
            <a:ext cx="4443445" cy="40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4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3CC97-769E-4509-8DC1-8E14399F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30" y="-236459"/>
            <a:ext cx="5792666" cy="709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0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060F37-FDA2-4C0E-B37E-F13D75A02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04" y="943429"/>
            <a:ext cx="10856787" cy="43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7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Цель доклада</a:t>
            </a:r>
            <a:endParaRPr lang="ru-RU" sz="40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Исследовать распределение государственного бюджета и расходов РБ. </a:t>
            </a:r>
          </a:p>
          <a:p>
            <a:pPr rtl="0"/>
            <a:endParaRPr lang="ru-RU" dirty="0"/>
          </a:p>
          <a:p>
            <a:pPr rtl="0"/>
            <a:r>
              <a:rPr lang="ru-RU" sz="1800" dirty="0"/>
              <a:t>Всё плохо.  Денег нет </a:t>
            </a:r>
          </a:p>
          <a:p>
            <a:pPr rtl="0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955C00-5B95-4B0A-A05B-5A71C7BF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40" y="251618"/>
            <a:ext cx="2435148" cy="30320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A8294B-5792-416F-A685-C6DE954D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115" y="3883691"/>
            <a:ext cx="4122044" cy="32446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A08742-01BC-4746-BA43-23717B544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300" y="1569208"/>
            <a:ext cx="2838903" cy="50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AEA69-DB2A-4FF5-A408-D5AF909B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18" y="682172"/>
            <a:ext cx="10293394" cy="5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26DD1F-5A33-401D-B824-DBDAB26A3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0" y="914400"/>
            <a:ext cx="10628860" cy="45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968" y="347472"/>
            <a:ext cx="6766560" cy="7680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Введение</a:t>
            </a:r>
            <a:br>
              <a:rPr lang="ru-RU" sz="4000" dirty="0"/>
            </a:b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25" y="1495935"/>
            <a:ext cx="5634237" cy="331493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400" b="1" dirty="0"/>
              <a:t>    Финансы</a:t>
            </a:r>
            <a:r>
              <a:rPr lang="ru-RU" sz="2400" dirty="0"/>
              <a:t> как экономическая категория представляют собой экономические отношения, возникающие в процессе распределения, перераспределения и использования денежных фондов для обеспечения общественных потребностей.</a:t>
            </a:r>
          </a:p>
          <a:p>
            <a:pPr rtl="0"/>
            <a:r>
              <a:rPr lang="ru-RU" sz="2400" dirty="0"/>
              <a:t>    Совокупность денежных отношений, возникающих по поводу формирования и расходования денежных фондов, образует </a:t>
            </a:r>
            <a:r>
              <a:rPr lang="ru-RU" sz="2400" b="1" dirty="0"/>
              <a:t>финансовые отношения</a:t>
            </a:r>
            <a:r>
              <a:rPr lang="ru-RU" sz="2400" dirty="0"/>
              <a:t>. 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3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07F591-8FC7-4690-9BFF-5A806BBE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60" y="1334413"/>
            <a:ext cx="4743450" cy="4776188"/>
          </a:xfrm>
          <a:custGeom>
            <a:avLst/>
            <a:gdLst>
              <a:gd name="connsiteX0" fmla="*/ 0 w 4743450"/>
              <a:gd name="connsiteY0" fmla="*/ 0 h 4776188"/>
              <a:gd name="connsiteX1" fmla="*/ 687800 w 4743450"/>
              <a:gd name="connsiteY1" fmla="*/ 0 h 4776188"/>
              <a:gd name="connsiteX2" fmla="*/ 1138428 w 4743450"/>
              <a:gd name="connsiteY2" fmla="*/ 0 h 4776188"/>
              <a:gd name="connsiteX3" fmla="*/ 1636490 w 4743450"/>
              <a:gd name="connsiteY3" fmla="*/ 0 h 4776188"/>
              <a:gd name="connsiteX4" fmla="*/ 2324291 w 4743450"/>
              <a:gd name="connsiteY4" fmla="*/ 0 h 4776188"/>
              <a:gd name="connsiteX5" fmla="*/ 2869787 w 4743450"/>
              <a:gd name="connsiteY5" fmla="*/ 0 h 4776188"/>
              <a:gd name="connsiteX6" fmla="*/ 3462719 w 4743450"/>
              <a:gd name="connsiteY6" fmla="*/ 0 h 4776188"/>
              <a:gd name="connsiteX7" fmla="*/ 3913346 w 4743450"/>
              <a:gd name="connsiteY7" fmla="*/ 0 h 4776188"/>
              <a:gd name="connsiteX8" fmla="*/ 4743450 w 4743450"/>
              <a:gd name="connsiteY8" fmla="*/ 0 h 4776188"/>
              <a:gd name="connsiteX9" fmla="*/ 4743450 w 4743450"/>
              <a:gd name="connsiteY9" fmla="*/ 597024 h 4776188"/>
              <a:gd name="connsiteX10" fmla="*/ 4743450 w 4743450"/>
              <a:gd name="connsiteY10" fmla="*/ 1289571 h 4776188"/>
              <a:gd name="connsiteX11" fmla="*/ 4743450 w 4743450"/>
              <a:gd name="connsiteY11" fmla="*/ 1743309 h 4776188"/>
              <a:gd name="connsiteX12" fmla="*/ 4743450 w 4743450"/>
              <a:gd name="connsiteY12" fmla="*/ 2435856 h 4776188"/>
              <a:gd name="connsiteX13" fmla="*/ 4743450 w 4743450"/>
              <a:gd name="connsiteY13" fmla="*/ 2937356 h 4776188"/>
              <a:gd name="connsiteX14" fmla="*/ 4743450 w 4743450"/>
              <a:gd name="connsiteY14" fmla="*/ 3486617 h 4776188"/>
              <a:gd name="connsiteX15" fmla="*/ 4743450 w 4743450"/>
              <a:gd name="connsiteY15" fmla="*/ 4083641 h 4776188"/>
              <a:gd name="connsiteX16" fmla="*/ 4743450 w 4743450"/>
              <a:gd name="connsiteY16" fmla="*/ 4776188 h 4776188"/>
              <a:gd name="connsiteX17" fmla="*/ 4292822 w 4743450"/>
              <a:gd name="connsiteY17" fmla="*/ 4776188 h 4776188"/>
              <a:gd name="connsiteX18" fmla="*/ 3747326 w 4743450"/>
              <a:gd name="connsiteY18" fmla="*/ 4776188 h 4776188"/>
              <a:gd name="connsiteX19" fmla="*/ 3296698 w 4743450"/>
              <a:gd name="connsiteY19" fmla="*/ 4776188 h 4776188"/>
              <a:gd name="connsiteX20" fmla="*/ 2751201 w 4743450"/>
              <a:gd name="connsiteY20" fmla="*/ 4776188 h 4776188"/>
              <a:gd name="connsiteX21" fmla="*/ 2063401 w 4743450"/>
              <a:gd name="connsiteY21" fmla="*/ 4776188 h 4776188"/>
              <a:gd name="connsiteX22" fmla="*/ 1612773 w 4743450"/>
              <a:gd name="connsiteY22" fmla="*/ 4776188 h 4776188"/>
              <a:gd name="connsiteX23" fmla="*/ 1162145 w 4743450"/>
              <a:gd name="connsiteY23" fmla="*/ 4776188 h 4776188"/>
              <a:gd name="connsiteX24" fmla="*/ 521779 w 4743450"/>
              <a:gd name="connsiteY24" fmla="*/ 4776188 h 4776188"/>
              <a:gd name="connsiteX25" fmla="*/ 0 w 4743450"/>
              <a:gd name="connsiteY25" fmla="*/ 4776188 h 4776188"/>
              <a:gd name="connsiteX26" fmla="*/ 0 w 4743450"/>
              <a:gd name="connsiteY26" fmla="*/ 4226926 h 4776188"/>
              <a:gd name="connsiteX27" fmla="*/ 0 w 4743450"/>
              <a:gd name="connsiteY27" fmla="*/ 3725427 h 4776188"/>
              <a:gd name="connsiteX28" fmla="*/ 0 w 4743450"/>
              <a:gd name="connsiteY28" fmla="*/ 3080641 h 4776188"/>
              <a:gd name="connsiteX29" fmla="*/ 0 w 4743450"/>
              <a:gd name="connsiteY29" fmla="*/ 2435856 h 4776188"/>
              <a:gd name="connsiteX30" fmla="*/ 0 w 4743450"/>
              <a:gd name="connsiteY30" fmla="*/ 1791071 h 4776188"/>
              <a:gd name="connsiteX31" fmla="*/ 0 w 4743450"/>
              <a:gd name="connsiteY31" fmla="*/ 1241809 h 4776188"/>
              <a:gd name="connsiteX32" fmla="*/ 0 w 4743450"/>
              <a:gd name="connsiteY32" fmla="*/ 597024 h 4776188"/>
              <a:gd name="connsiteX33" fmla="*/ 0 w 4743450"/>
              <a:gd name="connsiteY33" fmla="*/ 0 h 477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743450" h="4776188" fill="none" extrusionOk="0">
                <a:moveTo>
                  <a:pt x="0" y="0"/>
                </a:moveTo>
                <a:cubicBezTo>
                  <a:pt x="232867" y="-17788"/>
                  <a:pt x="364034" y="69494"/>
                  <a:pt x="687800" y="0"/>
                </a:cubicBezTo>
                <a:cubicBezTo>
                  <a:pt x="1011566" y="-69494"/>
                  <a:pt x="923779" y="34314"/>
                  <a:pt x="1138428" y="0"/>
                </a:cubicBezTo>
                <a:cubicBezTo>
                  <a:pt x="1353077" y="-34314"/>
                  <a:pt x="1390748" y="22746"/>
                  <a:pt x="1636490" y="0"/>
                </a:cubicBezTo>
                <a:cubicBezTo>
                  <a:pt x="1882232" y="-22746"/>
                  <a:pt x="2062184" y="72921"/>
                  <a:pt x="2324291" y="0"/>
                </a:cubicBezTo>
                <a:cubicBezTo>
                  <a:pt x="2586398" y="-72921"/>
                  <a:pt x="2725510" y="6806"/>
                  <a:pt x="2869787" y="0"/>
                </a:cubicBezTo>
                <a:cubicBezTo>
                  <a:pt x="3014064" y="-6806"/>
                  <a:pt x="3176027" y="64162"/>
                  <a:pt x="3462719" y="0"/>
                </a:cubicBezTo>
                <a:cubicBezTo>
                  <a:pt x="3749411" y="-64162"/>
                  <a:pt x="3810953" y="3767"/>
                  <a:pt x="3913346" y="0"/>
                </a:cubicBezTo>
                <a:cubicBezTo>
                  <a:pt x="4015739" y="-3767"/>
                  <a:pt x="4416381" y="31665"/>
                  <a:pt x="4743450" y="0"/>
                </a:cubicBezTo>
                <a:cubicBezTo>
                  <a:pt x="4782204" y="121218"/>
                  <a:pt x="4731900" y="467124"/>
                  <a:pt x="4743450" y="597024"/>
                </a:cubicBezTo>
                <a:cubicBezTo>
                  <a:pt x="4755000" y="726924"/>
                  <a:pt x="4687277" y="1053463"/>
                  <a:pt x="4743450" y="1289571"/>
                </a:cubicBezTo>
                <a:cubicBezTo>
                  <a:pt x="4799623" y="1525679"/>
                  <a:pt x="4710620" y="1541530"/>
                  <a:pt x="4743450" y="1743309"/>
                </a:cubicBezTo>
                <a:cubicBezTo>
                  <a:pt x="4776280" y="1945088"/>
                  <a:pt x="4699048" y="2136407"/>
                  <a:pt x="4743450" y="2435856"/>
                </a:cubicBezTo>
                <a:cubicBezTo>
                  <a:pt x="4787852" y="2735305"/>
                  <a:pt x="4693492" y="2706191"/>
                  <a:pt x="4743450" y="2937356"/>
                </a:cubicBezTo>
                <a:cubicBezTo>
                  <a:pt x="4793408" y="3168521"/>
                  <a:pt x="4724418" y="3355186"/>
                  <a:pt x="4743450" y="3486617"/>
                </a:cubicBezTo>
                <a:cubicBezTo>
                  <a:pt x="4762482" y="3618048"/>
                  <a:pt x="4699154" y="3942746"/>
                  <a:pt x="4743450" y="4083641"/>
                </a:cubicBezTo>
                <a:cubicBezTo>
                  <a:pt x="4787746" y="4224536"/>
                  <a:pt x="4689224" y="4595457"/>
                  <a:pt x="4743450" y="4776188"/>
                </a:cubicBezTo>
                <a:cubicBezTo>
                  <a:pt x="4601947" y="4781692"/>
                  <a:pt x="4398189" y="4734557"/>
                  <a:pt x="4292822" y="4776188"/>
                </a:cubicBezTo>
                <a:cubicBezTo>
                  <a:pt x="4187455" y="4817819"/>
                  <a:pt x="4006790" y="4768250"/>
                  <a:pt x="3747326" y="4776188"/>
                </a:cubicBezTo>
                <a:cubicBezTo>
                  <a:pt x="3487862" y="4784126"/>
                  <a:pt x="3487370" y="4759612"/>
                  <a:pt x="3296698" y="4776188"/>
                </a:cubicBezTo>
                <a:cubicBezTo>
                  <a:pt x="3106026" y="4792764"/>
                  <a:pt x="2978723" y="4761437"/>
                  <a:pt x="2751201" y="4776188"/>
                </a:cubicBezTo>
                <a:cubicBezTo>
                  <a:pt x="2523679" y="4790939"/>
                  <a:pt x="2404594" y="4725496"/>
                  <a:pt x="2063401" y="4776188"/>
                </a:cubicBezTo>
                <a:cubicBezTo>
                  <a:pt x="1722208" y="4826880"/>
                  <a:pt x="1807811" y="4730629"/>
                  <a:pt x="1612773" y="4776188"/>
                </a:cubicBezTo>
                <a:cubicBezTo>
                  <a:pt x="1417735" y="4821747"/>
                  <a:pt x="1366481" y="4744452"/>
                  <a:pt x="1162145" y="4776188"/>
                </a:cubicBezTo>
                <a:cubicBezTo>
                  <a:pt x="957809" y="4807924"/>
                  <a:pt x="832135" y="4738314"/>
                  <a:pt x="521779" y="4776188"/>
                </a:cubicBezTo>
                <a:cubicBezTo>
                  <a:pt x="211423" y="4814062"/>
                  <a:pt x="114541" y="4775700"/>
                  <a:pt x="0" y="4776188"/>
                </a:cubicBezTo>
                <a:cubicBezTo>
                  <a:pt x="-58350" y="4553153"/>
                  <a:pt x="53610" y="4433280"/>
                  <a:pt x="0" y="4226926"/>
                </a:cubicBezTo>
                <a:cubicBezTo>
                  <a:pt x="-53610" y="4020572"/>
                  <a:pt x="40060" y="3936588"/>
                  <a:pt x="0" y="3725427"/>
                </a:cubicBezTo>
                <a:cubicBezTo>
                  <a:pt x="-40060" y="3514266"/>
                  <a:pt x="65870" y="3286208"/>
                  <a:pt x="0" y="3080641"/>
                </a:cubicBezTo>
                <a:cubicBezTo>
                  <a:pt x="-65870" y="2875074"/>
                  <a:pt x="55956" y="2570241"/>
                  <a:pt x="0" y="2435856"/>
                </a:cubicBezTo>
                <a:cubicBezTo>
                  <a:pt x="-55956" y="2301471"/>
                  <a:pt x="431" y="1933687"/>
                  <a:pt x="0" y="1791071"/>
                </a:cubicBezTo>
                <a:cubicBezTo>
                  <a:pt x="-431" y="1648455"/>
                  <a:pt x="12516" y="1466103"/>
                  <a:pt x="0" y="1241809"/>
                </a:cubicBezTo>
                <a:cubicBezTo>
                  <a:pt x="-12516" y="1017515"/>
                  <a:pt x="39221" y="890946"/>
                  <a:pt x="0" y="597024"/>
                </a:cubicBezTo>
                <a:cubicBezTo>
                  <a:pt x="-39221" y="303103"/>
                  <a:pt x="62124" y="241328"/>
                  <a:pt x="0" y="0"/>
                </a:cubicBezTo>
                <a:close/>
              </a:path>
              <a:path w="4743450" h="4776188" stroke="0" extrusionOk="0">
                <a:moveTo>
                  <a:pt x="0" y="0"/>
                </a:moveTo>
                <a:cubicBezTo>
                  <a:pt x="229946" y="-23305"/>
                  <a:pt x="346138" y="30760"/>
                  <a:pt x="640366" y="0"/>
                </a:cubicBezTo>
                <a:cubicBezTo>
                  <a:pt x="934594" y="-30760"/>
                  <a:pt x="993244" y="26006"/>
                  <a:pt x="1233297" y="0"/>
                </a:cubicBezTo>
                <a:cubicBezTo>
                  <a:pt x="1473350" y="-26006"/>
                  <a:pt x="1540164" y="20346"/>
                  <a:pt x="1826228" y="0"/>
                </a:cubicBezTo>
                <a:cubicBezTo>
                  <a:pt x="2112292" y="-20346"/>
                  <a:pt x="2107468" y="46552"/>
                  <a:pt x="2371725" y="0"/>
                </a:cubicBezTo>
                <a:cubicBezTo>
                  <a:pt x="2635982" y="-46552"/>
                  <a:pt x="2704447" y="53520"/>
                  <a:pt x="2869787" y="0"/>
                </a:cubicBezTo>
                <a:cubicBezTo>
                  <a:pt x="3035127" y="-53520"/>
                  <a:pt x="3228612" y="79681"/>
                  <a:pt x="3557588" y="0"/>
                </a:cubicBezTo>
                <a:cubicBezTo>
                  <a:pt x="3886564" y="-79681"/>
                  <a:pt x="3862463" y="23496"/>
                  <a:pt x="4008215" y="0"/>
                </a:cubicBezTo>
                <a:cubicBezTo>
                  <a:pt x="4153967" y="-23496"/>
                  <a:pt x="4572006" y="35240"/>
                  <a:pt x="4743450" y="0"/>
                </a:cubicBezTo>
                <a:cubicBezTo>
                  <a:pt x="4752595" y="195315"/>
                  <a:pt x="4737542" y="462497"/>
                  <a:pt x="4743450" y="692547"/>
                </a:cubicBezTo>
                <a:cubicBezTo>
                  <a:pt x="4749358" y="922597"/>
                  <a:pt x="4727908" y="1174430"/>
                  <a:pt x="4743450" y="1385095"/>
                </a:cubicBezTo>
                <a:cubicBezTo>
                  <a:pt x="4758992" y="1595760"/>
                  <a:pt x="4705002" y="1712029"/>
                  <a:pt x="4743450" y="1982118"/>
                </a:cubicBezTo>
                <a:cubicBezTo>
                  <a:pt x="4781898" y="2252207"/>
                  <a:pt x="4708148" y="2253684"/>
                  <a:pt x="4743450" y="2483618"/>
                </a:cubicBezTo>
                <a:cubicBezTo>
                  <a:pt x="4778752" y="2713552"/>
                  <a:pt x="4703297" y="2981633"/>
                  <a:pt x="4743450" y="3128403"/>
                </a:cubicBezTo>
                <a:cubicBezTo>
                  <a:pt x="4783603" y="3275174"/>
                  <a:pt x="4698960" y="3432908"/>
                  <a:pt x="4743450" y="3725427"/>
                </a:cubicBezTo>
                <a:cubicBezTo>
                  <a:pt x="4787940" y="4017946"/>
                  <a:pt x="4658513" y="4320835"/>
                  <a:pt x="4743450" y="4776188"/>
                </a:cubicBezTo>
                <a:cubicBezTo>
                  <a:pt x="4646640" y="4790586"/>
                  <a:pt x="4427822" y="4732911"/>
                  <a:pt x="4292822" y="4776188"/>
                </a:cubicBezTo>
                <a:cubicBezTo>
                  <a:pt x="4157822" y="4819465"/>
                  <a:pt x="3842514" y="4725358"/>
                  <a:pt x="3605022" y="4776188"/>
                </a:cubicBezTo>
                <a:cubicBezTo>
                  <a:pt x="3367530" y="4827018"/>
                  <a:pt x="3260507" y="4762031"/>
                  <a:pt x="3106960" y="4776188"/>
                </a:cubicBezTo>
                <a:cubicBezTo>
                  <a:pt x="2953413" y="4790345"/>
                  <a:pt x="2635628" y="4718937"/>
                  <a:pt x="2466594" y="4776188"/>
                </a:cubicBezTo>
                <a:cubicBezTo>
                  <a:pt x="2297560" y="4833439"/>
                  <a:pt x="2163187" y="4752397"/>
                  <a:pt x="1968532" y="4776188"/>
                </a:cubicBezTo>
                <a:cubicBezTo>
                  <a:pt x="1773877" y="4799979"/>
                  <a:pt x="1573074" y="4726772"/>
                  <a:pt x="1280732" y="4776188"/>
                </a:cubicBezTo>
                <a:cubicBezTo>
                  <a:pt x="988390" y="4825604"/>
                  <a:pt x="1016806" y="4757881"/>
                  <a:pt x="782669" y="4776188"/>
                </a:cubicBezTo>
                <a:cubicBezTo>
                  <a:pt x="548532" y="4794495"/>
                  <a:pt x="252564" y="4718308"/>
                  <a:pt x="0" y="4776188"/>
                </a:cubicBezTo>
                <a:cubicBezTo>
                  <a:pt x="-16381" y="4621382"/>
                  <a:pt x="25993" y="4428867"/>
                  <a:pt x="0" y="4322450"/>
                </a:cubicBezTo>
                <a:cubicBezTo>
                  <a:pt x="-25993" y="4216033"/>
                  <a:pt x="43396" y="3876217"/>
                  <a:pt x="0" y="3629903"/>
                </a:cubicBezTo>
                <a:cubicBezTo>
                  <a:pt x="-43396" y="3383589"/>
                  <a:pt x="44047" y="3234378"/>
                  <a:pt x="0" y="3080641"/>
                </a:cubicBezTo>
                <a:cubicBezTo>
                  <a:pt x="-44047" y="2926904"/>
                  <a:pt x="18058" y="2739799"/>
                  <a:pt x="0" y="2579142"/>
                </a:cubicBezTo>
                <a:cubicBezTo>
                  <a:pt x="-18058" y="2418485"/>
                  <a:pt x="27278" y="2199938"/>
                  <a:pt x="0" y="2029880"/>
                </a:cubicBezTo>
                <a:cubicBezTo>
                  <a:pt x="-27278" y="1859822"/>
                  <a:pt x="42778" y="1753610"/>
                  <a:pt x="0" y="1528380"/>
                </a:cubicBezTo>
                <a:cubicBezTo>
                  <a:pt x="-42778" y="1303150"/>
                  <a:pt x="45351" y="1086676"/>
                  <a:pt x="0" y="931357"/>
                </a:cubicBezTo>
                <a:cubicBezTo>
                  <a:pt x="-45351" y="776038"/>
                  <a:pt x="56399" y="41278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464183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9" y="981757"/>
            <a:ext cx="6400800" cy="7680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Как формируется Бюджет ? </a:t>
            </a:r>
            <a:b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endParaRPr lang="ru-RU" sz="40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B714AC-1422-4C59-B7A5-8F8C3A21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92" y="981756"/>
            <a:ext cx="4609027" cy="5619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E137B6-C63E-4D30-A15F-874721F7D3CF}"/>
              </a:ext>
            </a:extLst>
          </p:cNvPr>
          <p:cNvSpPr txBox="1"/>
          <p:nvPr/>
        </p:nvSpPr>
        <p:spPr>
          <a:xfrm>
            <a:off x="772732" y="2672366"/>
            <a:ext cx="49776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НАЛОГИ</a:t>
            </a:r>
            <a:b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Неналоговый доход : 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вшеншеэкономичекская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деятельность, доход государственного имущества </a:t>
            </a:r>
          </a:p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Доход целевых бюджетных фондов 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Формирование расходов </a:t>
            </a:r>
            <a:br>
              <a:rPr lang="ru-RU" sz="40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endParaRPr lang="ru-RU" sz="40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3B5AD2-75C9-47DD-A08F-03E2FAD8EC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ru-RU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Государственные расходы можно подразделить на следующие группы:</a:t>
            </a:r>
          </a:p>
          <a:p>
            <a:pPr lvl="2"/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военные;</a:t>
            </a:r>
          </a:p>
          <a:p>
            <a:pPr lvl="2"/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экономические;</a:t>
            </a:r>
          </a:p>
          <a:p>
            <a:pPr lvl="2"/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на социальные нужды;</a:t>
            </a:r>
          </a:p>
          <a:p>
            <a:pPr lvl="2"/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на внешнеполитическую деятельность;</a:t>
            </a:r>
          </a:p>
          <a:p>
            <a:pPr lvl="2"/>
            <a:r>
              <a:rPr lang="ru-RU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на содержание аппарата управления.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6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2E3DAF-527C-461B-ACF3-01EA5D4C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21" y="319065"/>
            <a:ext cx="4429157" cy="62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0" y="2395727"/>
            <a:ext cx="7013448" cy="21310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ВОЗМОЖНОСТИ ДЛЯ БИЗНЕСА ПОХОЖИ НА АВТОБУСЫ. ВСЕГДА ПОЯВИТСЯ СЛЕДУЮЩАЯ.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"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688711"/>
            <a:ext cx="3932238" cy="5889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Ричард Брэнсон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8730" y="3721969"/>
            <a:ext cx="768096" cy="16276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"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A8DB13-59D9-4C44-A179-69DEA8A1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242"/>
            <a:ext cx="10878719" cy="67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Нижний колонтитул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  <a:endParaRPr lang="ru-RU" dirty="0"/>
          </a:p>
        </p:txBody>
      </p:sp>
      <p:sp>
        <p:nvSpPr>
          <p:cNvPr id="74" name="Номер слайда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6" name="Рисунок 15" descr="Портретный снимок участника команды">
            <a:extLst>
              <a:ext uri="{FF2B5EF4-FFF2-40B4-BE49-F238E27FC236}">
                <a16:creationId xmlns:a16="http://schemas.microsoft.com/office/drawing/2014/main" id="{53DF829E-A1C4-421E-3B50-ABC29F74AD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dirty="0"/>
              <a:t>ПАВЕЛ БЕЗРУКОВ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300"/>
              <a:t>Президент</a:t>
            </a:r>
          </a:p>
        </p:txBody>
      </p:sp>
      <p:pic>
        <p:nvPicPr>
          <p:cNvPr id="18" name="Рисунок 17" descr="Портретный снимок участника команды">
            <a:extLst>
              <a:ext uri="{FF2B5EF4-FFF2-40B4-BE49-F238E27FC236}">
                <a16:creationId xmlns:a16="http://schemas.microsoft.com/office/drawing/2014/main" id="{E5C9C66F-AADD-4ED0-1C1D-B85BA2731EC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" r="119"/>
          <a:stretch/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dirty="0"/>
              <a:t>МАРИЯ АНИСИМОВА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300"/>
              <a:t>Генеральный директор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300" dirty="0"/>
              <a:t>Директор по производству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29527F-AE65-44F9-9FEF-374F31752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883" y="-64872"/>
            <a:ext cx="8628040" cy="67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5E5260AC-D9E6-4279-BBFA-E8BAB206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71" y="459091"/>
            <a:ext cx="9571034" cy="578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97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Times new Roman"/>
        <a:ea typeface="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1374563_TF78438558_Win32" id="{76711A89-13B1-40D9-BE7D-DF6A7AE37A67}" vid="{2C8223F2-D103-4C97-B864-56CF43B8296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{A0EEDC3F-C2DE-485F-B4DC-B2F32D665D68}tf78438558_win32</Template>
  <TotalTime>104</TotalTime>
  <Words>165</Words>
  <Application>Microsoft Office PowerPoint</Application>
  <PresentationFormat>Широкоэкранный</PresentationFormat>
  <Paragraphs>36</Paragraphs>
  <Slides>21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Aptos</vt:lpstr>
      <vt:lpstr>Arial</vt:lpstr>
      <vt:lpstr>Arial Black</vt:lpstr>
      <vt:lpstr>Calibri</vt:lpstr>
      <vt:lpstr>Times new Roman</vt:lpstr>
      <vt:lpstr>Тема Office</vt:lpstr>
      <vt:lpstr>Государственный бюджет Беларуси  доходы и расходы</vt:lpstr>
      <vt:lpstr>Цель доклада</vt:lpstr>
      <vt:lpstr>Введение </vt:lpstr>
      <vt:lpstr>Как формируется Бюджет ?  </vt:lpstr>
      <vt:lpstr>Формирование расходов  </vt:lpstr>
      <vt:lpstr>Презентация PowerPoint</vt:lpstr>
      <vt:lpstr>ВОЗМОЖНОСТИ ДЛЯ БИЗНЕСА ПОХОЖИ НА АВТОБУСЫ. ВСЕГДА ПОЯВИТСЯ СЛЕДУЮЩАЯ.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</dc:title>
  <dc:subject/>
  <dc:creator>Кирилл Драч</dc:creator>
  <cp:lastModifiedBy>Кирилл Драч</cp:lastModifiedBy>
  <cp:revision>13</cp:revision>
  <dcterms:created xsi:type="dcterms:W3CDTF">2023-10-24T09:08:42Z</dcterms:created>
  <dcterms:modified xsi:type="dcterms:W3CDTF">2023-10-25T09:32:13Z</dcterms:modified>
</cp:coreProperties>
</file>